
<file path=[Content_Types].xml><?xml version="1.0" encoding="utf-8"?>
<Types xmlns="http://schemas.openxmlformats.org/package/2006/content-types">
  <Default ContentType="application/x-fontdata" Extension="fntdata"/>
  <Default ContentType="image/gif" Extension="gif"/>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Roboto Slab"/>
      <p:regular r:id="rId13"/>
      <p:bold r:id="rId14"/>
    </p:embeddedFont>
    <p:embeddedFont>
      <p:font typeface="Roboto"/>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E061592C-CCD2-49A9-8AF1-1FD091F0FE95}">
  <a:tblStyle styleId="{E061592C-CCD2-49A9-8AF1-1FD091F0FE95}" styleName="Table_0">
    <a:wholeTbl>
      <a:tcStyle>
        <a:tcBdr>
          <a:left>
            <a:ln cap="flat" cmpd="sng" w="9525">
              <a:solidFill>
                <a:srgbClr val="9E9E9E"/>
              </a:solidFill>
              <a:prstDash val="solid"/>
              <a:round/>
              <a:headEnd len="med" w="med" type="none"/>
              <a:tailEnd len="med" w="med" type="none"/>
            </a:ln>
          </a:left>
          <a:right>
            <a:ln cap="flat" cmpd="sng" w="9525">
              <a:solidFill>
                <a:srgbClr val="9E9E9E"/>
              </a:solidFill>
              <a:prstDash val="solid"/>
              <a:round/>
              <a:headEnd len="med" w="med" type="none"/>
              <a:tailEnd len="med" w="med" type="none"/>
            </a:ln>
          </a:right>
          <a:top>
            <a:ln cap="flat" cmpd="sng" w="9525">
              <a:solidFill>
                <a:srgbClr val="9E9E9E"/>
              </a:solidFill>
              <a:prstDash val="solid"/>
              <a:round/>
              <a:headEnd len="med" w="med" type="none"/>
              <a:tailEnd len="med" w="med" type="none"/>
            </a:ln>
          </a:top>
          <a:bottom>
            <a:ln cap="flat" cmpd="sng" w="9525">
              <a:solidFill>
                <a:srgbClr val="9E9E9E"/>
              </a:solidFill>
              <a:prstDash val="solid"/>
              <a:round/>
              <a:headEnd len="med" w="med" type="none"/>
              <a:tailEnd len="med" w="med" type="none"/>
            </a:ln>
          </a:bottom>
          <a:insideH>
            <a:ln cap="flat" cmpd="sng" w="9525">
              <a:solidFill>
                <a:srgbClr val="9E9E9E"/>
              </a:solidFill>
              <a:prstDash val="solid"/>
              <a:round/>
              <a:headEnd len="med" w="med" type="none"/>
              <a:tailEnd len="med" w="med" type="none"/>
            </a:ln>
          </a:insideH>
          <a:insideV>
            <a:ln cap="flat" cmpd="sng" w="9525">
              <a:solidFill>
                <a:srgbClr val="9E9E9E"/>
              </a:solidFill>
              <a:prstDash val="solid"/>
              <a:round/>
              <a:headEnd len="med" w="med" type="none"/>
              <a:tailEnd len="med" w="med" type="none"/>
            </a:ln>
          </a:insideV>
        </a:tcBdr>
      </a:tcStyle>
    </a:wholeTb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Slab-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regular.fntdata"/><Relationship Id="rId14" Type="http://schemas.openxmlformats.org/officeDocument/2006/relationships/font" Target="fonts/RobotoSlab-bold.fntdata"/><Relationship Id="rId17" Type="http://schemas.openxmlformats.org/officeDocument/2006/relationships/font" Target="fonts/Roboto-italic.fntdata"/><Relationship Id="rId16" Type="http://schemas.openxmlformats.org/officeDocument/2006/relationships/font" Target="fonts/Roboto-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Robot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7" name="Shape 6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9" name="Shape 7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5" name="Shape 8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1" name="Shape 9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a:off x="1524800" y="672605"/>
            <a:ext cx="1081625" cy="1124949"/>
          </a:xfrm>
          <a:custGeom>
            <a:pathLst>
              <a:path extrusionOk="0" h="44998" w="43265">
                <a:moveTo>
                  <a:pt x="0" y="44998"/>
                </a:moveTo>
                <a:lnTo>
                  <a:pt x="0" y="0"/>
                </a:lnTo>
                <a:lnTo>
                  <a:pt x="43265" y="0"/>
                </a:lnTo>
              </a:path>
            </a:pathLst>
          </a:custGeom>
          <a:noFill/>
          <a:ln cap="flat" cmpd="sng" w="28575">
            <a:solidFill>
              <a:schemeClr val="accent5"/>
            </a:solidFill>
            <a:prstDash val="solid"/>
            <a:miter/>
            <a:headEnd len="med" w="med" type="none"/>
            <a:tailEnd len="med" w="med" type="none"/>
          </a:ln>
        </p:spPr>
      </p:sp>
      <p:sp>
        <p:nvSpPr>
          <p:cNvPr id="11" name="Shape 11"/>
          <p:cNvSpPr/>
          <p:nvPr/>
        </p:nvSpPr>
        <p:spPr>
          <a:xfrm rot="10800000">
            <a:off x="6537562" y="3342925"/>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a:headEnd len="med" w="med" type="none"/>
            <a:tailEnd len="med" w="med" type="none"/>
          </a:ln>
        </p:spPr>
      </p:sp>
      <p:cxnSp>
        <p:nvCxnSpPr>
          <p:cNvPr id="12" name="Shape 12"/>
          <p:cNvCxnSpPr/>
          <p:nvPr/>
        </p:nvCxnSpPr>
        <p:spPr>
          <a:xfrm>
            <a:off x="4359601" y="2817463"/>
            <a:ext cx="424800" cy="0"/>
          </a:xfrm>
          <a:prstGeom prst="straightConnector1">
            <a:avLst/>
          </a:prstGeom>
          <a:noFill/>
          <a:ln cap="flat" cmpd="sng" w="38100">
            <a:solidFill>
              <a:schemeClr val="accent4"/>
            </a:solidFill>
            <a:prstDash val="solid"/>
            <a:round/>
            <a:headEnd len="med" w="med" type="none"/>
            <a:tailEnd len="med" w="med" type="none"/>
          </a:ln>
        </p:spPr>
      </p:cxnSp>
      <p:sp>
        <p:nvSpPr>
          <p:cNvPr id="13" name="Shape 13"/>
          <p:cNvSpPr txBox="1"/>
          <p:nvPr>
            <p:ph type="ctrTitle"/>
          </p:nvPr>
        </p:nvSpPr>
        <p:spPr>
          <a:xfrm>
            <a:off x="1680301" y="1188925"/>
            <a:ext cx="5783400" cy="1457399"/>
          </a:xfrm>
          <a:prstGeom prst="rect">
            <a:avLst/>
          </a:prstGeom>
        </p:spPr>
        <p:txBody>
          <a:bodyPr anchorCtr="0" anchor="b" bIns="91425" lIns="91425" rIns="91425" tIns="91425"/>
          <a:lstStyle>
            <a:lvl1pPr lvl="0" algn="ctr">
              <a:spcBef>
                <a:spcPts val="0"/>
              </a:spcBef>
              <a:buSzPct val="100000"/>
              <a:defRPr sz="4000"/>
            </a:lvl1pPr>
            <a:lvl2pPr lvl="1" algn="ctr">
              <a:spcBef>
                <a:spcPts val="0"/>
              </a:spcBef>
              <a:buSzPct val="100000"/>
              <a:defRPr sz="4000"/>
            </a:lvl2pPr>
            <a:lvl3pPr lvl="2" algn="ctr">
              <a:spcBef>
                <a:spcPts val="0"/>
              </a:spcBef>
              <a:buSzPct val="100000"/>
              <a:defRPr sz="4000"/>
            </a:lvl3pPr>
            <a:lvl4pPr lvl="3" algn="ctr">
              <a:spcBef>
                <a:spcPts val="0"/>
              </a:spcBef>
              <a:buSzPct val="100000"/>
              <a:defRPr sz="4000"/>
            </a:lvl4pPr>
            <a:lvl5pPr lvl="4" algn="ctr">
              <a:spcBef>
                <a:spcPts val="0"/>
              </a:spcBef>
              <a:buSzPct val="100000"/>
              <a:defRPr sz="4000"/>
            </a:lvl5pPr>
            <a:lvl6pPr lvl="5" algn="ctr">
              <a:spcBef>
                <a:spcPts val="0"/>
              </a:spcBef>
              <a:buSzPct val="100000"/>
              <a:defRPr sz="4000"/>
            </a:lvl6pPr>
            <a:lvl7pPr lvl="6" algn="ctr">
              <a:spcBef>
                <a:spcPts val="0"/>
              </a:spcBef>
              <a:buSzPct val="100000"/>
              <a:defRPr sz="4000"/>
            </a:lvl7pPr>
            <a:lvl8pPr lvl="7" algn="ctr">
              <a:spcBef>
                <a:spcPts val="0"/>
              </a:spcBef>
              <a:buSzPct val="100000"/>
              <a:defRPr sz="4000"/>
            </a:lvl8pPr>
            <a:lvl9pPr lvl="8" algn="ctr">
              <a:spcBef>
                <a:spcPts val="0"/>
              </a:spcBef>
              <a:buSzPct val="100000"/>
              <a:defRPr sz="4000"/>
            </a:lvl9pPr>
          </a:lstStyle>
          <a:p/>
        </p:txBody>
      </p:sp>
      <p:sp>
        <p:nvSpPr>
          <p:cNvPr id="14" name="Shape 14"/>
          <p:cNvSpPr txBox="1"/>
          <p:nvPr>
            <p:ph idx="1" type="subTitle"/>
          </p:nvPr>
        </p:nvSpPr>
        <p:spPr>
          <a:xfrm>
            <a:off x="1680301" y="3049450"/>
            <a:ext cx="5783400" cy="909000"/>
          </a:xfrm>
          <a:prstGeom prst="rect">
            <a:avLst/>
          </a:prstGeom>
        </p:spPr>
        <p:txBody>
          <a:bodyPr anchorCtr="0" anchor="t" bIns="91425" lIns="91425" rIns="91425" tIns="91425"/>
          <a:lstStyle>
            <a:lvl1pPr lvl="0"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52" name="Shape 52"/>
        <p:cNvGrpSpPr/>
        <p:nvPr/>
      </p:nvGrpSpPr>
      <p:grpSpPr>
        <a:xfrm>
          <a:off x="0" y="0"/>
          <a:ext cx="0" cy="0"/>
          <a:chOff x="0" y="0"/>
          <a:chExt cx="0" cy="0"/>
        </a:xfrm>
      </p:grpSpPr>
      <p:sp>
        <p:nvSpPr>
          <p:cNvPr id="53" name="Shape 53"/>
          <p:cNvSpPr/>
          <p:nvPr/>
        </p:nvSpPr>
        <p:spPr>
          <a:xfrm>
            <a:off x="150" y="5076825"/>
            <a:ext cx="9143700" cy="666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54" name="Shape 54"/>
          <p:cNvSpPr txBox="1"/>
          <p:nvPr>
            <p:ph type="title"/>
          </p:nvPr>
        </p:nvSpPr>
        <p:spPr>
          <a:xfrm>
            <a:off x="387900" y="1152450"/>
            <a:ext cx="8368200" cy="1538400"/>
          </a:xfrm>
          <a:prstGeom prst="rect">
            <a:avLst/>
          </a:prstGeom>
        </p:spPr>
        <p:txBody>
          <a:bodyPr anchorCtr="0" anchor="ctr" bIns="91425" lIns="91425" rIns="91425" tIns="91425"/>
          <a:lstStyle>
            <a:lvl1pPr lvl="0" algn="ctr">
              <a:spcBef>
                <a:spcPts val="0"/>
              </a:spcBef>
              <a:buClr>
                <a:schemeClr val="accent5"/>
              </a:buClr>
              <a:buSzPct val="100000"/>
              <a:defRPr sz="13000">
                <a:solidFill>
                  <a:schemeClr val="accent5"/>
                </a:solidFill>
              </a:defRPr>
            </a:lvl1pPr>
            <a:lvl2pPr lvl="1" algn="ctr">
              <a:spcBef>
                <a:spcPts val="0"/>
              </a:spcBef>
              <a:buClr>
                <a:schemeClr val="accent5"/>
              </a:buClr>
              <a:buSzPct val="100000"/>
              <a:defRPr sz="13000">
                <a:solidFill>
                  <a:schemeClr val="accent5"/>
                </a:solidFill>
              </a:defRPr>
            </a:lvl2pPr>
            <a:lvl3pPr lvl="2" algn="ctr">
              <a:spcBef>
                <a:spcPts val="0"/>
              </a:spcBef>
              <a:buClr>
                <a:schemeClr val="accent5"/>
              </a:buClr>
              <a:buSzPct val="100000"/>
              <a:defRPr sz="13000">
                <a:solidFill>
                  <a:schemeClr val="accent5"/>
                </a:solidFill>
              </a:defRPr>
            </a:lvl3pPr>
            <a:lvl4pPr lvl="3" algn="ctr">
              <a:spcBef>
                <a:spcPts val="0"/>
              </a:spcBef>
              <a:buClr>
                <a:schemeClr val="accent5"/>
              </a:buClr>
              <a:buSzPct val="100000"/>
              <a:defRPr sz="13000">
                <a:solidFill>
                  <a:schemeClr val="accent5"/>
                </a:solidFill>
              </a:defRPr>
            </a:lvl4pPr>
            <a:lvl5pPr lvl="4" algn="ctr">
              <a:spcBef>
                <a:spcPts val="0"/>
              </a:spcBef>
              <a:buClr>
                <a:schemeClr val="accent5"/>
              </a:buClr>
              <a:buSzPct val="100000"/>
              <a:defRPr sz="13000">
                <a:solidFill>
                  <a:schemeClr val="accent5"/>
                </a:solidFill>
              </a:defRPr>
            </a:lvl5pPr>
            <a:lvl6pPr lvl="5" algn="ctr">
              <a:spcBef>
                <a:spcPts val="0"/>
              </a:spcBef>
              <a:buClr>
                <a:schemeClr val="accent5"/>
              </a:buClr>
              <a:buSzPct val="100000"/>
              <a:defRPr sz="13000">
                <a:solidFill>
                  <a:schemeClr val="accent5"/>
                </a:solidFill>
              </a:defRPr>
            </a:lvl6pPr>
            <a:lvl7pPr lvl="6" algn="ctr">
              <a:spcBef>
                <a:spcPts val="0"/>
              </a:spcBef>
              <a:buClr>
                <a:schemeClr val="accent5"/>
              </a:buClr>
              <a:buSzPct val="100000"/>
              <a:defRPr sz="13000">
                <a:solidFill>
                  <a:schemeClr val="accent5"/>
                </a:solidFill>
              </a:defRPr>
            </a:lvl7pPr>
            <a:lvl8pPr lvl="7" algn="ctr">
              <a:spcBef>
                <a:spcPts val="0"/>
              </a:spcBef>
              <a:buClr>
                <a:schemeClr val="accent5"/>
              </a:buClr>
              <a:buSzPct val="100000"/>
              <a:defRPr sz="13000">
                <a:solidFill>
                  <a:schemeClr val="accent5"/>
                </a:solidFill>
              </a:defRPr>
            </a:lvl8pPr>
            <a:lvl9pPr lvl="8" algn="ctr">
              <a:spcBef>
                <a:spcPts val="0"/>
              </a:spcBef>
              <a:buClr>
                <a:schemeClr val="accent5"/>
              </a:buClr>
              <a:buSzPct val="100000"/>
              <a:defRPr sz="13000">
                <a:solidFill>
                  <a:schemeClr val="accent5"/>
                </a:solidFill>
              </a:defRPr>
            </a:lvl9pPr>
          </a:lstStyle>
          <a:p/>
        </p:txBody>
      </p:sp>
      <p:sp>
        <p:nvSpPr>
          <p:cNvPr id="55" name="Shape 55"/>
          <p:cNvSpPr txBox="1"/>
          <p:nvPr>
            <p:ph idx="1" type="body"/>
          </p:nvPr>
        </p:nvSpPr>
        <p:spPr>
          <a:xfrm>
            <a:off x="387900" y="2919450"/>
            <a:ext cx="8368200" cy="10716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6" name="Shape 56"/>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7" name="Shape 57"/>
        <p:cNvGrpSpPr/>
        <p:nvPr/>
      </p:nvGrpSpPr>
      <p:grpSpPr>
        <a:xfrm>
          <a:off x="0" y="0"/>
          <a:ext cx="0" cy="0"/>
          <a:chOff x="0" y="0"/>
          <a:chExt cx="0" cy="0"/>
        </a:xfrm>
      </p:grpSpPr>
      <p:sp>
        <p:nvSpPr>
          <p:cNvPr id="58" name="Shape 5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6" name="Shape 16"/>
        <p:cNvGrpSpPr/>
        <p:nvPr/>
      </p:nvGrpSpPr>
      <p:grpSpPr>
        <a:xfrm>
          <a:off x="0" y="0"/>
          <a:ext cx="0" cy="0"/>
          <a:chOff x="0" y="0"/>
          <a:chExt cx="0" cy="0"/>
        </a:xfrm>
      </p:grpSpPr>
      <p:cxnSp>
        <p:nvCxnSpPr>
          <p:cNvPr id="17" name="Shape 17"/>
          <p:cNvCxnSpPr/>
          <p:nvPr/>
        </p:nvCxnSpPr>
        <p:spPr>
          <a:xfrm>
            <a:off x="4359601" y="2817463"/>
            <a:ext cx="424800" cy="0"/>
          </a:xfrm>
          <a:prstGeom prst="straightConnector1">
            <a:avLst/>
          </a:prstGeom>
          <a:noFill/>
          <a:ln cap="flat" cmpd="sng" w="38100">
            <a:solidFill>
              <a:schemeClr val="accent4"/>
            </a:solidFill>
            <a:prstDash val="solid"/>
            <a:round/>
            <a:headEnd len="med" w="med" type="none"/>
            <a:tailEnd len="med" w="med" type="none"/>
          </a:ln>
        </p:spPr>
      </p:cxnSp>
      <p:sp>
        <p:nvSpPr>
          <p:cNvPr id="18" name="Shape 18"/>
          <p:cNvSpPr txBox="1"/>
          <p:nvPr>
            <p:ph type="title"/>
          </p:nvPr>
        </p:nvSpPr>
        <p:spPr>
          <a:xfrm>
            <a:off x="480750" y="1764950"/>
            <a:ext cx="8222100" cy="907500"/>
          </a:xfrm>
          <a:prstGeom prst="rect">
            <a:avLst/>
          </a:prstGeom>
        </p:spPr>
        <p:txBody>
          <a:bodyPr anchorCtr="0" anchor="b"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0" name="Shape 20"/>
        <p:cNvGrpSpPr/>
        <p:nvPr/>
      </p:nvGrpSpPr>
      <p:grpSpPr>
        <a:xfrm>
          <a:off x="0" y="0"/>
          <a:ext cx="0" cy="0"/>
          <a:chOff x="0" y="0"/>
          <a:chExt cx="0" cy="0"/>
        </a:xfrm>
      </p:grpSpPr>
      <p:cxnSp>
        <p:nvCxnSpPr>
          <p:cNvPr id="21" name="Shape 21"/>
          <p:cNvCxnSpPr/>
          <p:nvPr/>
        </p:nvCxnSpPr>
        <p:spPr>
          <a:xfrm>
            <a:off x="492562" y="1260283"/>
            <a:ext cx="424800" cy="0"/>
          </a:xfrm>
          <a:prstGeom prst="straightConnector1">
            <a:avLst/>
          </a:prstGeom>
          <a:noFill/>
          <a:ln cap="flat" cmpd="sng" w="38100">
            <a:solidFill>
              <a:schemeClr val="accent4"/>
            </a:solidFill>
            <a:prstDash val="solid"/>
            <a:round/>
            <a:headEnd len="med" w="med" type="none"/>
            <a:tailEnd len="med" w="med" type="none"/>
          </a:ln>
        </p:spPr>
      </p:cxnSp>
      <p:sp>
        <p:nvSpPr>
          <p:cNvPr id="22" name="Shape 22"/>
          <p:cNvSpPr txBox="1"/>
          <p:nvPr>
            <p:ph type="title"/>
          </p:nvPr>
        </p:nvSpPr>
        <p:spPr>
          <a:xfrm>
            <a:off x="387900" y="458025"/>
            <a:ext cx="8368200" cy="6861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 type="body"/>
          </p:nvPr>
        </p:nvSpPr>
        <p:spPr>
          <a:xfrm>
            <a:off x="387900" y="1489824"/>
            <a:ext cx="8368200" cy="30789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5" name="Shape 25"/>
        <p:cNvGrpSpPr/>
        <p:nvPr/>
      </p:nvGrpSpPr>
      <p:grpSpPr>
        <a:xfrm>
          <a:off x="0" y="0"/>
          <a:ext cx="0" cy="0"/>
          <a:chOff x="0" y="0"/>
          <a:chExt cx="0" cy="0"/>
        </a:xfrm>
      </p:grpSpPr>
      <p:cxnSp>
        <p:nvCxnSpPr>
          <p:cNvPr id="26" name="Shape 26"/>
          <p:cNvCxnSpPr/>
          <p:nvPr/>
        </p:nvCxnSpPr>
        <p:spPr>
          <a:xfrm>
            <a:off x="492562" y="1260283"/>
            <a:ext cx="424800" cy="0"/>
          </a:xfrm>
          <a:prstGeom prst="straightConnector1">
            <a:avLst/>
          </a:prstGeom>
          <a:noFill/>
          <a:ln cap="flat" cmpd="sng" w="38100">
            <a:solidFill>
              <a:schemeClr val="accent4"/>
            </a:solidFill>
            <a:prstDash val="solid"/>
            <a:round/>
            <a:headEnd len="med" w="med" type="none"/>
            <a:tailEnd len="med" w="med" type="none"/>
          </a:ln>
        </p:spPr>
      </p:cxnSp>
      <p:sp>
        <p:nvSpPr>
          <p:cNvPr id="27" name="Shape 27"/>
          <p:cNvSpPr txBox="1"/>
          <p:nvPr>
            <p:ph type="title"/>
          </p:nvPr>
        </p:nvSpPr>
        <p:spPr>
          <a:xfrm>
            <a:off x="387900" y="458025"/>
            <a:ext cx="8368200" cy="6861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8" name="Shape 28"/>
          <p:cNvSpPr txBox="1"/>
          <p:nvPr>
            <p:ph idx="1" type="body"/>
          </p:nvPr>
        </p:nvSpPr>
        <p:spPr>
          <a:xfrm>
            <a:off x="387900" y="1489825"/>
            <a:ext cx="3999900" cy="30789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9" name="Shape 29"/>
          <p:cNvSpPr txBox="1"/>
          <p:nvPr>
            <p:ph idx="2" type="body"/>
          </p:nvPr>
        </p:nvSpPr>
        <p:spPr>
          <a:xfrm>
            <a:off x="4756200" y="1489825"/>
            <a:ext cx="3999900" cy="30789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0" name="Shape 3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1" name="Shape 31"/>
        <p:cNvGrpSpPr/>
        <p:nvPr/>
      </p:nvGrpSpPr>
      <p:grpSpPr>
        <a:xfrm>
          <a:off x="0" y="0"/>
          <a:ext cx="0" cy="0"/>
          <a:chOff x="0" y="0"/>
          <a:chExt cx="0" cy="0"/>
        </a:xfrm>
      </p:grpSpPr>
      <p:sp>
        <p:nvSpPr>
          <p:cNvPr id="32" name="Shape 32"/>
          <p:cNvSpPr txBox="1"/>
          <p:nvPr>
            <p:ph type="title"/>
          </p:nvPr>
        </p:nvSpPr>
        <p:spPr>
          <a:xfrm>
            <a:off x="387900" y="458025"/>
            <a:ext cx="8368200" cy="6861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3" name="Shape 3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4" name="Shape 34"/>
        <p:cNvGrpSpPr/>
        <p:nvPr/>
      </p:nvGrpSpPr>
      <p:grpSpPr>
        <a:xfrm>
          <a:off x="0" y="0"/>
          <a:ext cx="0" cy="0"/>
          <a:chOff x="0" y="0"/>
          <a:chExt cx="0" cy="0"/>
        </a:xfrm>
      </p:grpSpPr>
      <p:cxnSp>
        <p:nvCxnSpPr>
          <p:cNvPr id="35" name="Shape 35"/>
          <p:cNvCxnSpPr/>
          <p:nvPr/>
        </p:nvCxnSpPr>
        <p:spPr>
          <a:xfrm>
            <a:off x="489218" y="1412276"/>
            <a:ext cx="331500" cy="0"/>
          </a:xfrm>
          <a:prstGeom prst="straightConnector1">
            <a:avLst/>
          </a:prstGeom>
          <a:noFill/>
          <a:ln cap="flat" cmpd="sng" w="38100">
            <a:solidFill>
              <a:schemeClr val="accent4"/>
            </a:solidFill>
            <a:prstDash val="solid"/>
            <a:round/>
            <a:headEnd len="med" w="med" type="none"/>
            <a:tailEnd len="med" w="med" type="none"/>
          </a:ln>
        </p:spPr>
      </p:cxnSp>
      <p:sp>
        <p:nvSpPr>
          <p:cNvPr id="36" name="Shape 36"/>
          <p:cNvSpPr txBox="1"/>
          <p:nvPr>
            <p:ph type="title"/>
          </p:nvPr>
        </p:nvSpPr>
        <p:spPr>
          <a:xfrm>
            <a:off x="3879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7" name="Shape 37"/>
          <p:cNvSpPr txBox="1"/>
          <p:nvPr>
            <p:ph idx="1" type="body"/>
          </p:nvPr>
        </p:nvSpPr>
        <p:spPr>
          <a:xfrm>
            <a:off x="387900" y="1594025"/>
            <a:ext cx="2808000" cy="26811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8" name="Shape 3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9" name="Shape 39"/>
        <p:cNvGrpSpPr/>
        <p:nvPr/>
      </p:nvGrpSpPr>
      <p:grpSpPr>
        <a:xfrm>
          <a:off x="0" y="0"/>
          <a:ext cx="0" cy="0"/>
          <a:chOff x="0" y="0"/>
          <a:chExt cx="0" cy="0"/>
        </a:xfrm>
      </p:grpSpPr>
      <p:sp>
        <p:nvSpPr>
          <p:cNvPr id="40" name="Shape 40"/>
          <p:cNvSpPr txBox="1"/>
          <p:nvPr>
            <p:ph type="title"/>
          </p:nvPr>
        </p:nvSpPr>
        <p:spPr>
          <a:xfrm>
            <a:off x="490250" y="526350"/>
            <a:ext cx="56187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41" name="Shape 4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42" name="Shape 42"/>
        <p:cNvGrpSpPr/>
        <p:nvPr/>
      </p:nvGrpSpPr>
      <p:grpSpPr>
        <a:xfrm>
          <a:off x="0" y="0"/>
          <a:ext cx="0" cy="0"/>
          <a:chOff x="0" y="0"/>
          <a:chExt cx="0" cy="0"/>
        </a:xfrm>
      </p:grpSpPr>
      <p:sp>
        <p:nvSpPr>
          <p:cNvPr id="43" name="Shape 43"/>
          <p:cNvSpPr/>
          <p:nvPr/>
        </p:nvSpPr>
        <p:spPr>
          <a:xfrm>
            <a:off x="4572000" y="-75"/>
            <a:ext cx="4572000" cy="5143500"/>
          </a:xfrm>
          <a:prstGeom prst="rect">
            <a:avLst/>
          </a:prstGeom>
          <a:solidFill>
            <a:schemeClr val="dk2"/>
          </a:solidFill>
          <a:ln>
            <a:noFill/>
          </a:ln>
        </p:spPr>
        <p:txBody>
          <a:bodyPr anchorCtr="0" anchor="ctr" bIns="91425" lIns="91425" rIns="91425" tIns="91425">
            <a:noAutofit/>
          </a:bodyPr>
          <a:lstStyle/>
          <a:p>
            <a:pPr lvl="0">
              <a:spcBef>
                <a:spcPts val="0"/>
              </a:spcBef>
              <a:buNone/>
            </a:pPr>
            <a:r>
              <a:t/>
            </a:r>
            <a:endParaRPr/>
          </a:p>
        </p:txBody>
      </p:sp>
      <p:cxnSp>
        <p:nvCxnSpPr>
          <p:cNvPr id="44" name="Shape 44"/>
          <p:cNvCxnSpPr/>
          <p:nvPr/>
        </p:nvCxnSpPr>
        <p:spPr>
          <a:xfrm>
            <a:off x="5029675" y="4495503"/>
            <a:ext cx="540900" cy="0"/>
          </a:xfrm>
          <a:prstGeom prst="straightConnector1">
            <a:avLst/>
          </a:prstGeom>
          <a:noFill/>
          <a:ln cap="flat" cmpd="sng" w="38100">
            <a:solidFill>
              <a:schemeClr val="accent5"/>
            </a:solidFill>
            <a:prstDash val="solid"/>
            <a:round/>
            <a:headEnd len="med" w="med" type="none"/>
            <a:tailEnd len="med" w="med" type="none"/>
          </a:ln>
        </p:spPr>
      </p:cxnSp>
      <p:sp>
        <p:nvSpPr>
          <p:cNvPr id="45" name="Shape 45"/>
          <p:cNvSpPr txBox="1"/>
          <p:nvPr>
            <p:ph type="title"/>
          </p:nvPr>
        </p:nvSpPr>
        <p:spPr>
          <a:xfrm>
            <a:off x="265500" y="1209075"/>
            <a:ext cx="4045200" cy="1506300"/>
          </a:xfrm>
          <a:prstGeom prst="rect">
            <a:avLst/>
          </a:prstGeom>
        </p:spPr>
        <p:txBody>
          <a:bodyPr anchorCtr="0" anchor="b" bIns="91425" lIns="91425" rIns="91425" tIns="91425"/>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p:txBody>
      </p:sp>
      <p:sp>
        <p:nvSpPr>
          <p:cNvPr id="46" name="Shape 46"/>
          <p:cNvSpPr txBox="1"/>
          <p:nvPr>
            <p:ph idx="1" type="subTitle"/>
          </p:nvPr>
        </p:nvSpPr>
        <p:spPr>
          <a:xfrm>
            <a:off x="265500" y="2769000"/>
            <a:ext cx="4045200" cy="1345500"/>
          </a:xfrm>
          <a:prstGeom prst="rect">
            <a:avLst/>
          </a:prstGeom>
        </p:spPr>
        <p:txBody>
          <a:bodyPr anchorCtr="0" anchor="t" bIns="91425" lIns="91425" rIns="91425" tIns="91425"/>
          <a:lstStyle>
            <a:lvl1pPr lvl="0" algn="ctr">
              <a:lnSpc>
                <a:spcPct val="100000"/>
              </a:lnSpc>
              <a:spcBef>
                <a:spcPts val="0"/>
              </a:spcBef>
              <a:spcAft>
                <a:spcPts val="0"/>
              </a:spcAft>
              <a:buClr>
                <a:schemeClr val="accent5"/>
              </a:buClr>
              <a:buSzPct val="100000"/>
              <a:buNone/>
              <a:defRPr sz="2100">
                <a:solidFill>
                  <a:schemeClr val="accent5"/>
                </a:solidFill>
              </a:defRPr>
            </a:lvl1pPr>
            <a:lvl2pPr lvl="1" algn="ctr">
              <a:lnSpc>
                <a:spcPct val="100000"/>
              </a:lnSpc>
              <a:spcBef>
                <a:spcPts val="0"/>
              </a:spcBef>
              <a:spcAft>
                <a:spcPts val="0"/>
              </a:spcAft>
              <a:buClr>
                <a:schemeClr val="accent5"/>
              </a:buClr>
              <a:buSzPct val="100000"/>
              <a:buNone/>
              <a:defRPr sz="2100">
                <a:solidFill>
                  <a:schemeClr val="accent5"/>
                </a:solidFill>
              </a:defRPr>
            </a:lvl2pPr>
            <a:lvl3pPr lvl="2" algn="ctr">
              <a:lnSpc>
                <a:spcPct val="100000"/>
              </a:lnSpc>
              <a:spcBef>
                <a:spcPts val="0"/>
              </a:spcBef>
              <a:spcAft>
                <a:spcPts val="0"/>
              </a:spcAft>
              <a:buClr>
                <a:schemeClr val="accent5"/>
              </a:buClr>
              <a:buSzPct val="100000"/>
              <a:buNone/>
              <a:defRPr sz="2100">
                <a:solidFill>
                  <a:schemeClr val="accent5"/>
                </a:solidFill>
              </a:defRPr>
            </a:lvl3pPr>
            <a:lvl4pPr lvl="3" algn="ctr">
              <a:lnSpc>
                <a:spcPct val="100000"/>
              </a:lnSpc>
              <a:spcBef>
                <a:spcPts val="0"/>
              </a:spcBef>
              <a:spcAft>
                <a:spcPts val="0"/>
              </a:spcAft>
              <a:buClr>
                <a:schemeClr val="accent5"/>
              </a:buClr>
              <a:buSzPct val="100000"/>
              <a:buNone/>
              <a:defRPr sz="2100">
                <a:solidFill>
                  <a:schemeClr val="accent5"/>
                </a:solidFill>
              </a:defRPr>
            </a:lvl4pPr>
            <a:lvl5pPr lvl="4" algn="ctr">
              <a:lnSpc>
                <a:spcPct val="100000"/>
              </a:lnSpc>
              <a:spcBef>
                <a:spcPts val="0"/>
              </a:spcBef>
              <a:spcAft>
                <a:spcPts val="0"/>
              </a:spcAft>
              <a:buClr>
                <a:schemeClr val="accent5"/>
              </a:buClr>
              <a:buSzPct val="100000"/>
              <a:buNone/>
              <a:defRPr sz="2100">
                <a:solidFill>
                  <a:schemeClr val="accent5"/>
                </a:solidFill>
              </a:defRPr>
            </a:lvl5pPr>
            <a:lvl6pPr lvl="5" algn="ctr">
              <a:lnSpc>
                <a:spcPct val="100000"/>
              </a:lnSpc>
              <a:spcBef>
                <a:spcPts val="0"/>
              </a:spcBef>
              <a:spcAft>
                <a:spcPts val="0"/>
              </a:spcAft>
              <a:buClr>
                <a:schemeClr val="accent5"/>
              </a:buClr>
              <a:buSzPct val="100000"/>
              <a:buNone/>
              <a:defRPr sz="2100">
                <a:solidFill>
                  <a:schemeClr val="accent5"/>
                </a:solidFill>
              </a:defRPr>
            </a:lvl6pPr>
            <a:lvl7pPr lvl="6" algn="ctr">
              <a:lnSpc>
                <a:spcPct val="100000"/>
              </a:lnSpc>
              <a:spcBef>
                <a:spcPts val="0"/>
              </a:spcBef>
              <a:spcAft>
                <a:spcPts val="0"/>
              </a:spcAft>
              <a:buClr>
                <a:schemeClr val="accent5"/>
              </a:buClr>
              <a:buSzPct val="100000"/>
              <a:buNone/>
              <a:defRPr sz="2100">
                <a:solidFill>
                  <a:schemeClr val="accent5"/>
                </a:solidFill>
              </a:defRPr>
            </a:lvl7pPr>
            <a:lvl8pPr lvl="7" algn="ctr">
              <a:lnSpc>
                <a:spcPct val="100000"/>
              </a:lnSpc>
              <a:spcBef>
                <a:spcPts val="0"/>
              </a:spcBef>
              <a:spcAft>
                <a:spcPts val="0"/>
              </a:spcAft>
              <a:buClr>
                <a:schemeClr val="accent5"/>
              </a:buClr>
              <a:buSzPct val="100000"/>
              <a:buNone/>
              <a:defRPr sz="2100">
                <a:solidFill>
                  <a:schemeClr val="accent5"/>
                </a:solidFill>
              </a:defRPr>
            </a:lvl8pPr>
            <a:lvl9pPr lvl="8" algn="ctr">
              <a:lnSpc>
                <a:spcPct val="100000"/>
              </a:lnSpc>
              <a:spcBef>
                <a:spcPts val="0"/>
              </a:spcBef>
              <a:spcAft>
                <a:spcPts val="0"/>
              </a:spcAft>
              <a:buClr>
                <a:schemeClr val="accent5"/>
              </a:buClr>
              <a:buSzPct val="100000"/>
              <a:buNone/>
              <a:defRPr sz="2100">
                <a:solidFill>
                  <a:schemeClr val="accent5"/>
                </a:solidFill>
              </a:defRPr>
            </a:lvl9pPr>
          </a:lstStyle>
          <a:p/>
        </p:txBody>
      </p:sp>
      <p:sp>
        <p:nvSpPr>
          <p:cNvPr id="47" name="Shape 47"/>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8" name="Shape 4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9" name="Shape 49"/>
        <p:cNvGrpSpPr/>
        <p:nvPr/>
      </p:nvGrpSpPr>
      <p:grpSpPr>
        <a:xfrm>
          <a:off x="0" y="0"/>
          <a:ext cx="0" cy="0"/>
          <a:chOff x="0" y="0"/>
          <a:chExt cx="0" cy="0"/>
        </a:xfrm>
      </p:grpSpPr>
      <p:sp>
        <p:nvSpPr>
          <p:cNvPr id="50" name="Shape 50"/>
          <p:cNvSpPr txBox="1"/>
          <p:nvPr>
            <p:ph idx="1" type="body"/>
          </p:nvPr>
        </p:nvSpPr>
        <p:spPr>
          <a:xfrm>
            <a:off x="319500" y="4233725"/>
            <a:ext cx="5998800" cy="598800"/>
          </a:xfrm>
          <a:prstGeom prst="rect">
            <a:avLst/>
          </a:prstGeom>
        </p:spPr>
        <p:txBody>
          <a:bodyPr anchorCtr="0" anchor="ctr" bIns="91425" lIns="91425" rIns="91425" tIns="91425"/>
          <a:lstStyle>
            <a:lvl1pPr lvl="0">
              <a:lnSpc>
                <a:spcPct val="100000"/>
              </a:lnSpc>
              <a:spcBef>
                <a:spcPts val="0"/>
              </a:spcBef>
              <a:spcAft>
                <a:spcPts val="0"/>
              </a:spcAft>
              <a:buFont typeface="Roboto Slab"/>
              <a:buNone/>
              <a:defRPr>
                <a:latin typeface="Roboto Slab"/>
                <a:ea typeface="Roboto Slab"/>
                <a:cs typeface="Roboto Slab"/>
                <a:sym typeface="Roboto Slab"/>
              </a:defRPr>
            </a:lvl1pPr>
          </a:lstStyle>
          <a:p/>
        </p:txBody>
      </p:sp>
      <p:sp>
        <p:nvSpPr>
          <p:cNvPr id="51" name="Shape 5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87900" y="458025"/>
            <a:ext cx="8368200" cy="686100"/>
          </a:xfrm>
          <a:prstGeom prst="rect">
            <a:avLst/>
          </a:prstGeom>
          <a:noFill/>
          <a:ln>
            <a:noFill/>
          </a:ln>
        </p:spPr>
        <p:txBody>
          <a:bodyPr anchorCtr="0" anchor="b" bIns="91425" lIns="91425" rIns="91425" tIns="91425"/>
          <a:lstStyle>
            <a:lvl1pPr lv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1pPr>
            <a:lvl2pPr lvl="1">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2pPr>
            <a:lvl3pPr lvl="2">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3pPr>
            <a:lvl4pPr lvl="3">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4pPr>
            <a:lvl5pPr lvl="4">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5pPr>
            <a:lvl6pPr lvl="5">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6pPr>
            <a:lvl7pPr lvl="6">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7pPr>
            <a:lvl8pPr lvl="7">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8pPr>
            <a:lvl9pPr lvl="8">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9pPr>
          </a:lstStyle>
          <a:p/>
        </p:txBody>
      </p:sp>
      <p:sp>
        <p:nvSpPr>
          <p:cNvPr id="7" name="Shape 7"/>
          <p:cNvSpPr txBox="1"/>
          <p:nvPr>
            <p:ph idx="1" type="body"/>
          </p:nvPr>
        </p:nvSpPr>
        <p:spPr>
          <a:xfrm>
            <a:off x="387900" y="1489824"/>
            <a:ext cx="8368200" cy="30789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1"/>
              </a:buClr>
              <a:buSzPct val="100000"/>
              <a:buFont typeface="Roboto"/>
              <a:defRPr sz="1800">
                <a:solidFill>
                  <a:schemeClr val="dk1"/>
                </a:solidFill>
                <a:latin typeface="Roboto"/>
                <a:ea typeface="Roboto"/>
                <a:cs typeface="Roboto"/>
                <a:sym typeface="Roboto"/>
              </a:defRPr>
            </a:lvl1pPr>
            <a:lvl2pPr lvl="1">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2pPr>
            <a:lvl3pPr lvl="2">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3pPr>
            <a:lvl4pPr lvl="3">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4pPr>
            <a:lvl5pPr lvl="4">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5pPr>
            <a:lvl6pPr lvl="5">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6pPr>
            <a:lvl7pPr lvl="6">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7pPr>
            <a:lvl8pPr lvl="7">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8pPr>
            <a:lvl9pPr lvl="8">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1"/>
                </a:solidFill>
                <a:latin typeface="Roboto"/>
                <a:ea typeface="Roboto"/>
                <a:cs typeface="Roboto"/>
                <a:sym typeface="Robo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00.gif"/></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x="0" y="0"/>
          <a:ext cx="0" cy="0"/>
          <a:chOff x="0" y="0"/>
          <a:chExt cx="0" cy="0"/>
        </a:xfrm>
      </p:grpSpPr>
      <p:sp>
        <p:nvSpPr>
          <p:cNvPr id="63" name="Shape 63"/>
          <p:cNvSpPr txBox="1"/>
          <p:nvPr>
            <p:ph type="ctrTitle"/>
          </p:nvPr>
        </p:nvSpPr>
        <p:spPr>
          <a:xfrm>
            <a:off x="1680301" y="1188925"/>
            <a:ext cx="5783400" cy="1457399"/>
          </a:xfrm>
          <a:prstGeom prst="rect">
            <a:avLst/>
          </a:prstGeom>
        </p:spPr>
        <p:txBody>
          <a:bodyPr anchorCtr="0" anchor="b" bIns="91425" lIns="91425" rIns="91425" tIns="91425">
            <a:noAutofit/>
          </a:bodyPr>
          <a:lstStyle/>
          <a:p>
            <a:pPr lvl="0">
              <a:spcBef>
                <a:spcPts val="0"/>
              </a:spcBef>
              <a:buNone/>
            </a:pPr>
            <a:r>
              <a:rPr lang="en"/>
              <a:t>European Imperialism</a:t>
            </a:r>
          </a:p>
        </p:txBody>
      </p:sp>
      <p:sp>
        <p:nvSpPr>
          <p:cNvPr id="64" name="Shape 64"/>
          <p:cNvSpPr txBox="1"/>
          <p:nvPr>
            <p:ph idx="1" type="subTitle"/>
          </p:nvPr>
        </p:nvSpPr>
        <p:spPr>
          <a:xfrm>
            <a:off x="1680301" y="3049450"/>
            <a:ext cx="5783400" cy="909000"/>
          </a:xfrm>
          <a:prstGeom prst="rect">
            <a:avLst/>
          </a:prstGeom>
        </p:spPr>
        <p:txBody>
          <a:bodyPr anchorCtr="0" anchor="t" bIns="91425" lIns="91425" rIns="91425" tIns="91425">
            <a:noAutofit/>
          </a:bodyPr>
          <a:lstStyle/>
          <a:p>
            <a:pPr lvl="0">
              <a:spcBef>
                <a:spcPts val="0"/>
              </a:spcBef>
              <a:buNone/>
            </a:pPr>
            <a:r>
              <a:rPr lang="en"/>
              <a:t>Causes, events, &amp; consequences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x="0" y="0"/>
          <a:ext cx="0" cy="0"/>
          <a:chOff x="0" y="0"/>
          <a:chExt cx="0" cy="0"/>
        </a:xfrm>
      </p:grpSpPr>
      <p:sp>
        <p:nvSpPr>
          <p:cNvPr id="69" name="Shape 69"/>
          <p:cNvSpPr txBox="1"/>
          <p:nvPr>
            <p:ph type="title"/>
          </p:nvPr>
        </p:nvSpPr>
        <p:spPr>
          <a:xfrm>
            <a:off x="387900" y="458025"/>
            <a:ext cx="8368200" cy="686100"/>
          </a:xfrm>
          <a:prstGeom prst="rect">
            <a:avLst/>
          </a:prstGeom>
        </p:spPr>
        <p:txBody>
          <a:bodyPr anchorCtr="0" anchor="b" bIns="91425" lIns="91425" rIns="91425" tIns="91425">
            <a:noAutofit/>
          </a:bodyPr>
          <a:lstStyle/>
          <a:p>
            <a:pPr lvl="0" algn="ctr">
              <a:spcBef>
                <a:spcPts val="0"/>
              </a:spcBef>
              <a:buNone/>
            </a:pPr>
            <a:r>
              <a:rPr lang="en"/>
              <a:t>Definition of “Imperialism”</a:t>
            </a:r>
          </a:p>
        </p:txBody>
      </p:sp>
      <p:sp>
        <p:nvSpPr>
          <p:cNvPr id="70" name="Shape 70"/>
          <p:cNvSpPr txBox="1"/>
          <p:nvPr>
            <p:ph idx="1" type="body"/>
          </p:nvPr>
        </p:nvSpPr>
        <p:spPr>
          <a:xfrm>
            <a:off x="387900" y="1489824"/>
            <a:ext cx="8368200" cy="3078900"/>
          </a:xfrm>
          <a:prstGeom prst="rect">
            <a:avLst/>
          </a:prstGeom>
        </p:spPr>
        <p:txBody>
          <a:bodyPr anchorCtr="0" anchor="t" bIns="91425" lIns="91425" rIns="91425" tIns="91425">
            <a:noAutofit/>
          </a:bodyPr>
          <a:lstStyle/>
          <a:p>
            <a:pPr lvl="0" rtl="0">
              <a:spcBef>
                <a:spcPts val="0"/>
              </a:spcBef>
              <a:buNone/>
            </a:pPr>
            <a:r>
              <a:rPr lang="en" sz="2400"/>
              <a:t>The use of military power, money, or other forms of influence to control the natural resources of another nation.  This is usually done to small  or poor nations by larger or wealthier nations.</a:t>
            </a:r>
          </a:p>
          <a:p>
            <a:pPr lvl="0">
              <a:spcBef>
                <a:spcPts val="0"/>
              </a:spcBef>
              <a:buNone/>
            </a:pPr>
            <a:r>
              <a:rPr lang="en" sz="2400"/>
              <a:t>This practice often led to bitterness, revolt, and even revolution by the people being controlled.</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x="0" y="0"/>
          <a:ext cx="0" cy="0"/>
          <a:chOff x="0" y="0"/>
          <a:chExt cx="0" cy="0"/>
        </a:xfrm>
      </p:grpSpPr>
      <p:sp>
        <p:nvSpPr>
          <p:cNvPr id="75" name="Shape 75"/>
          <p:cNvSpPr txBox="1"/>
          <p:nvPr>
            <p:ph type="title"/>
          </p:nvPr>
        </p:nvSpPr>
        <p:spPr>
          <a:xfrm>
            <a:off x="387900" y="458025"/>
            <a:ext cx="8368200" cy="686100"/>
          </a:xfrm>
          <a:prstGeom prst="rect">
            <a:avLst/>
          </a:prstGeom>
        </p:spPr>
        <p:txBody>
          <a:bodyPr anchorCtr="0" anchor="b" bIns="91425" lIns="91425" rIns="91425" tIns="91425">
            <a:noAutofit/>
          </a:bodyPr>
          <a:lstStyle/>
          <a:p>
            <a:pPr lvl="0" algn="ctr">
              <a:spcBef>
                <a:spcPts val="0"/>
              </a:spcBef>
              <a:buNone/>
            </a:pPr>
            <a:r>
              <a:rPr lang="en"/>
              <a:t>Location</a:t>
            </a:r>
          </a:p>
        </p:txBody>
      </p:sp>
      <p:graphicFrame>
        <p:nvGraphicFramePr>
          <p:cNvPr id="76" name="Shape 76"/>
          <p:cNvGraphicFramePr/>
          <p:nvPr/>
        </p:nvGraphicFramePr>
        <p:xfrm>
          <a:off x="198600" y="1426200"/>
          <a:ext cx="3000000" cy="3000000"/>
        </p:xfrm>
        <a:graphic>
          <a:graphicData uri="http://schemas.openxmlformats.org/drawingml/2006/table">
            <a:tbl>
              <a:tblPr>
                <a:noFill/>
                <a:tableStyleId>{E061592C-CCD2-49A9-8AF1-1FD091F0FE95}</a:tableStyleId>
              </a:tblPr>
              <a:tblGrid>
                <a:gridCol w="2936975"/>
                <a:gridCol w="2936975"/>
                <a:gridCol w="2936975"/>
              </a:tblGrid>
              <a:tr h="734600">
                <a:tc>
                  <a:txBody>
                    <a:bodyPr>
                      <a:noAutofit/>
                    </a:bodyPr>
                    <a:lstStyle/>
                    <a:p>
                      <a:pPr lvl="0" algn="ctr">
                        <a:spcBef>
                          <a:spcPts val="0"/>
                        </a:spcBef>
                        <a:buNone/>
                      </a:pPr>
                      <a:r>
                        <a:rPr b="1" lang="en" sz="2400">
                          <a:solidFill>
                            <a:srgbClr val="F1C232"/>
                          </a:solidFill>
                        </a:rPr>
                        <a:t>Great Britain</a:t>
                      </a:r>
                    </a:p>
                  </a:txBody>
                  <a:tcPr marT="91425" marB="91425" marR="91425" marL="91425"/>
                </a:tc>
                <a:tc>
                  <a:txBody>
                    <a:bodyPr>
                      <a:noAutofit/>
                    </a:bodyPr>
                    <a:lstStyle/>
                    <a:p>
                      <a:pPr lvl="0" algn="ctr">
                        <a:spcBef>
                          <a:spcPts val="0"/>
                        </a:spcBef>
                        <a:buNone/>
                      </a:pPr>
                      <a:r>
                        <a:rPr b="1" lang="en" sz="2400">
                          <a:solidFill>
                            <a:srgbClr val="F1C232"/>
                          </a:solidFill>
                        </a:rPr>
                        <a:t>France</a:t>
                      </a:r>
                    </a:p>
                  </a:txBody>
                  <a:tcPr marT="91425" marB="91425" marR="91425" marL="91425"/>
                </a:tc>
                <a:tc>
                  <a:txBody>
                    <a:bodyPr>
                      <a:noAutofit/>
                    </a:bodyPr>
                    <a:lstStyle/>
                    <a:p>
                      <a:pPr lvl="0" algn="ctr">
                        <a:spcBef>
                          <a:spcPts val="0"/>
                        </a:spcBef>
                        <a:buNone/>
                      </a:pPr>
                      <a:r>
                        <a:rPr b="1" lang="en" sz="2400">
                          <a:solidFill>
                            <a:srgbClr val="F1C232"/>
                          </a:solidFill>
                        </a:rPr>
                        <a:t>Germany</a:t>
                      </a:r>
                    </a:p>
                  </a:txBody>
                  <a:tcPr marT="91425" marB="91425" marR="91425" marL="91425"/>
                </a:tc>
              </a:tr>
              <a:tr h="2224450">
                <a:tc>
                  <a:txBody>
                    <a:bodyPr>
                      <a:noAutofit/>
                    </a:bodyPr>
                    <a:lstStyle/>
                    <a:p>
                      <a:pPr lvl="0" rtl="0">
                        <a:spcBef>
                          <a:spcPts val="0"/>
                        </a:spcBef>
                        <a:buNone/>
                      </a:pPr>
                      <a:r>
                        <a:rPr b="1" lang="en" sz="1800">
                          <a:solidFill>
                            <a:srgbClr val="F1C232"/>
                          </a:solidFill>
                        </a:rPr>
                        <a:t>Africa</a:t>
                      </a:r>
                    </a:p>
                    <a:p>
                      <a:pPr lvl="0" rtl="0">
                        <a:spcBef>
                          <a:spcPts val="0"/>
                        </a:spcBef>
                        <a:buNone/>
                      </a:pPr>
                      <a:r>
                        <a:rPr b="1" lang="en" sz="1800">
                          <a:solidFill>
                            <a:srgbClr val="F1C232"/>
                          </a:solidFill>
                        </a:rPr>
                        <a:t>-West Africa (Gold Coast &amp; Nigeria)</a:t>
                      </a:r>
                    </a:p>
                    <a:p>
                      <a:pPr lvl="0" rtl="0">
                        <a:spcBef>
                          <a:spcPts val="0"/>
                        </a:spcBef>
                        <a:buNone/>
                      </a:pPr>
                      <a:r>
                        <a:rPr b="1" lang="en" sz="1800">
                          <a:solidFill>
                            <a:srgbClr val="F1C232"/>
                          </a:solidFill>
                        </a:rPr>
                        <a:t>-North Africa (Egypt &amp; Sudan)</a:t>
                      </a:r>
                    </a:p>
                    <a:p>
                      <a:pPr lvl="0">
                        <a:spcBef>
                          <a:spcPts val="0"/>
                        </a:spcBef>
                        <a:buNone/>
                      </a:pPr>
                      <a:r>
                        <a:rPr b="1" lang="en" sz="1800">
                          <a:solidFill>
                            <a:srgbClr val="F1C232"/>
                          </a:solidFill>
                        </a:rPr>
                        <a:t>South Africa (Transvaal)</a:t>
                      </a:r>
                    </a:p>
                  </a:txBody>
                  <a:tcPr marT="91425" marB="91425" marR="91425" marL="91425"/>
                </a:tc>
                <a:tc>
                  <a:txBody>
                    <a:bodyPr>
                      <a:noAutofit/>
                    </a:bodyPr>
                    <a:lstStyle/>
                    <a:p>
                      <a:pPr lvl="0" rtl="0">
                        <a:spcBef>
                          <a:spcPts val="0"/>
                        </a:spcBef>
                        <a:buNone/>
                      </a:pPr>
                      <a:r>
                        <a:rPr b="1" lang="en" sz="1800">
                          <a:solidFill>
                            <a:srgbClr val="F1C232"/>
                          </a:solidFill>
                        </a:rPr>
                        <a:t>Asia:</a:t>
                      </a:r>
                    </a:p>
                    <a:p>
                      <a:pPr lvl="0" rtl="0">
                        <a:spcBef>
                          <a:spcPts val="0"/>
                        </a:spcBef>
                        <a:buNone/>
                      </a:pPr>
                      <a:r>
                        <a:rPr b="1" lang="en" sz="1800">
                          <a:solidFill>
                            <a:srgbClr val="F1C232"/>
                          </a:solidFill>
                        </a:rPr>
                        <a:t>-Vietnam</a:t>
                      </a:r>
                    </a:p>
                    <a:p>
                      <a:pPr lvl="0" rtl="0">
                        <a:spcBef>
                          <a:spcPts val="0"/>
                        </a:spcBef>
                        <a:buNone/>
                      </a:pPr>
                      <a:r>
                        <a:rPr b="1" lang="en" sz="1800">
                          <a:solidFill>
                            <a:srgbClr val="F1C232"/>
                          </a:solidFill>
                        </a:rPr>
                        <a:t>-Cambodia</a:t>
                      </a:r>
                    </a:p>
                    <a:p>
                      <a:pPr lvl="0" rtl="0">
                        <a:spcBef>
                          <a:spcPts val="0"/>
                        </a:spcBef>
                        <a:buNone/>
                      </a:pPr>
                      <a:r>
                        <a:rPr b="1" lang="en" sz="1800">
                          <a:solidFill>
                            <a:srgbClr val="F1C232"/>
                          </a:solidFill>
                        </a:rPr>
                        <a:t>-Laos</a:t>
                      </a:r>
                    </a:p>
                    <a:p>
                      <a:pPr lvl="0" rtl="0">
                        <a:spcBef>
                          <a:spcPts val="0"/>
                        </a:spcBef>
                        <a:buNone/>
                      </a:pPr>
                      <a:r>
                        <a:rPr b="1" lang="en" sz="1800">
                          <a:solidFill>
                            <a:srgbClr val="F1C232"/>
                          </a:solidFill>
                        </a:rPr>
                        <a:t>Africa:</a:t>
                      </a:r>
                    </a:p>
                    <a:p>
                      <a:pPr lvl="0" rtl="0">
                        <a:spcBef>
                          <a:spcPts val="0"/>
                        </a:spcBef>
                        <a:buNone/>
                      </a:pPr>
                      <a:r>
                        <a:rPr b="1" lang="en" sz="1800">
                          <a:solidFill>
                            <a:srgbClr val="F1C232"/>
                          </a:solidFill>
                        </a:rPr>
                        <a:t>-West Africa</a:t>
                      </a:r>
                    </a:p>
                    <a:p>
                      <a:pPr lvl="0">
                        <a:spcBef>
                          <a:spcPts val="0"/>
                        </a:spcBef>
                        <a:buNone/>
                      </a:pPr>
                      <a:r>
                        <a:rPr b="1" lang="en" sz="1800">
                          <a:solidFill>
                            <a:srgbClr val="F1C232"/>
                          </a:solidFill>
                        </a:rPr>
                        <a:t>-Central (Saharan) Africa</a:t>
                      </a:r>
                    </a:p>
                  </a:txBody>
                  <a:tcPr marT="91425" marB="91425" marR="91425" marL="91425"/>
                </a:tc>
                <a:tc>
                  <a:txBody>
                    <a:bodyPr>
                      <a:noAutofit/>
                    </a:bodyPr>
                    <a:lstStyle/>
                    <a:p>
                      <a:pPr lvl="0" rtl="0">
                        <a:spcBef>
                          <a:spcPts val="0"/>
                        </a:spcBef>
                        <a:buNone/>
                      </a:pPr>
                      <a:r>
                        <a:rPr b="1" lang="en" sz="1800">
                          <a:solidFill>
                            <a:srgbClr val="F1C232"/>
                          </a:solidFill>
                        </a:rPr>
                        <a:t>Africa:</a:t>
                      </a:r>
                    </a:p>
                    <a:p>
                      <a:pPr lvl="0">
                        <a:spcBef>
                          <a:spcPts val="0"/>
                        </a:spcBef>
                        <a:buNone/>
                      </a:pPr>
                      <a:r>
                        <a:rPr b="1" lang="en" sz="1800">
                          <a:solidFill>
                            <a:srgbClr val="F1C232"/>
                          </a:solidFill>
                        </a:rPr>
                        <a:t>-Small territories in central and south Africa (often in areas of competition with Great Britain or France)</a:t>
                      </a:r>
                    </a:p>
                  </a:txBody>
                  <a:tcPr marT="91425" marB="91425" marR="91425" marL="91425"/>
                </a:tc>
              </a:tr>
            </a:tbl>
          </a:graphicData>
        </a:graphic>
      </p:graphicFrame>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x="0" y="0"/>
          <a:ext cx="0" cy="0"/>
          <a:chOff x="0" y="0"/>
          <a:chExt cx="0" cy="0"/>
        </a:xfrm>
      </p:grpSpPr>
      <p:sp>
        <p:nvSpPr>
          <p:cNvPr id="81" name="Shape 81"/>
          <p:cNvSpPr txBox="1"/>
          <p:nvPr>
            <p:ph type="title"/>
          </p:nvPr>
        </p:nvSpPr>
        <p:spPr>
          <a:xfrm>
            <a:off x="387900" y="458025"/>
            <a:ext cx="8368200" cy="686100"/>
          </a:xfrm>
          <a:prstGeom prst="rect">
            <a:avLst/>
          </a:prstGeom>
        </p:spPr>
        <p:txBody>
          <a:bodyPr anchorCtr="0" anchor="b" bIns="91425" lIns="91425" rIns="91425" tIns="91425">
            <a:noAutofit/>
          </a:bodyPr>
          <a:lstStyle/>
          <a:p>
            <a:pPr lvl="0" rtl="0" algn="ctr">
              <a:spcBef>
                <a:spcPts val="0"/>
              </a:spcBef>
              <a:buNone/>
            </a:pPr>
            <a:r>
              <a:rPr lang="en"/>
              <a:t>Colonial Policies (Laws)</a:t>
            </a:r>
          </a:p>
        </p:txBody>
      </p:sp>
      <p:graphicFrame>
        <p:nvGraphicFramePr>
          <p:cNvPr id="82" name="Shape 82"/>
          <p:cNvGraphicFramePr/>
          <p:nvPr/>
        </p:nvGraphicFramePr>
        <p:xfrm>
          <a:off x="198600" y="1426200"/>
          <a:ext cx="3000000" cy="3000000"/>
        </p:xfrm>
        <a:graphic>
          <a:graphicData uri="http://schemas.openxmlformats.org/drawingml/2006/table">
            <a:tbl>
              <a:tblPr>
                <a:noFill/>
                <a:tableStyleId>{E061592C-CCD2-49A9-8AF1-1FD091F0FE95}</a:tableStyleId>
              </a:tblPr>
              <a:tblGrid>
                <a:gridCol w="2936975"/>
                <a:gridCol w="2936975"/>
                <a:gridCol w="2936975"/>
              </a:tblGrid>
              <a:tr h="734600">
                <a:tc>
                  <a:txBody>
                    <a:bodyPr>
                      <a:noAutofit/>
                    </a:bodyPr>
                    <a:lstStyle/>
                    <a:p>
                      <a:pPr lvl="0" rtl="0" algn="ctr">
                        <a:spcBef>
                          <a:spcPts val="0"/>
                        </a:spcBef>
                        <a:buNone/>
                      </a:pPr>
                      <a:r>
                        <a:rPr b="1" lang="en" sz="2400">
                          <a:solidFill>
                            <a:srgbClr val="F1C232"/>
                          </a:solidFill>
                        </a:rPr>
                        <a:t>Great Britain</a:t>
                      </a:r>
                    </a:p>
                  </a:txBody>
                  <a:tcPr marT="91425" marB="91425" marR="91425" marL="91425"/>
                </a:tc>
                <a:tc>
                  <a:txBody>
                    <a:bodyPr>
                      <a:noAutofit/>
                    </a:bodyPr>
                    <a:lstStyle/>
                    <a:p>
                      <a:pPr lvl="0" rtl="0" algn="ctr">
                        <a:spcBef>
                          <a:spcPts val="0"/>
                        </a:spcBef>
                        <a:buNone/>
                      </a:pPr>
                      <a:r>
                        <a:rPr b="1" lang="en" sz="2400">
                          <a:solidFill>
                            <a:srgbClr val="F1C232"/>
                          </a:solidFill>
                        </a:rPr>
                        <a:t>France</a:t>
                      </a:r>
                    </a:p>
                  </a:txBody>
                  <a:tcPr marT="91425" marB="91425" marR="91425" marL="91425"/>
                </a:tc>
                <a:tc>
                  <a:txBody>
                    <a:bodyPr>
                      <a:noAutofit/>
                    </a:bodyPr>
                    <a:lstStyle/>
                    <a:p>
                      <a:pPr lvl="0" rtl="0" algn="ctr">
                        <a:spcBef>
                          <a:spcPts val="0"/>
                        </a:spcBef>
                        <a:buNone/>
                      </a:pPr>
                      <a:r>
                        <a:rPr b="1" lang="en" sz="2400">
                          <a:solidFill>
                            <a:srgbClr val="F1C232"/>
                          </a:solidFill>
                        </a:rPr>
                        <a:t>Germany</a:t>
                      </a:r>
                    </a:p>
                  </a:txBody>
                  <a:tcPr marT="91425" marB="91425" marR="91425" marL="91425"/>
                </a:tc>
              </a:tr>
              <a:tr h="2224450">
                <a:tc>
                  <a:txBody>
                    <a:bodyPr>
                      <a:noAutofit/>
                    </a:bodyPr>
                    <a:lstStyle/>
                    <a:p>
                      <a:pPr lvl="0" rtl="0">
                        <a:spcBef>
                          <a:spcPts val="0"/>
                        </a:spcBef>
                        <a:buNone/>
                      </a:pPr>
                      <a:r>
                        <a:rPr b="1" lang="en" sz="1800">
                          <a:solidFill>
                            <a:srgbClr val="F1C232"/>
                          </a:solidFill>
                        </a:rPr>
                        <a:t>Created an independent Union in South Africa to keep Dutch settlers happy.  One whites could vote.</a:t>
                      </a:r>
                    </a:p>
                    <a:p>
                      <a:pPr lvl="0" rtl="0">
                        <a:spcBef>
                          <a:spcPts val="0"/>
                        </a:spcBef>
                        <a:buNone/>
                      </a:pPr>
                      <a:r>
                        <a:t/>
                      </a:r>
                      <a:endParaRPr b="1" sz="1800">
                        <a:solidFill>
                          <a:srgbClr val="F1C232"/>
                        </a:solidFill>
                      </a:endParaRPr>
                    </a:p>
                    <a:p>
                      <a:pPr lvl="0" rtl="0">
                        <a:spcBef>
                          <a:spcPts val="0"/>
                        </a:spcBef>
                        <a:buNone/>
                      </a:pPr>
                      <a:r>
                        <a:rPr b="1" lang="en" sz="1800">
                          <a:solidFill>
                            <a:srgbClr val="F1C232"/>
                          </a:solidFill>
                        </a:rPr>
                        <a:t>Big decisions had to come from England.</a:t>
                      </a:r>
                    </a:p>
                  </a:txBody>
                  <a:tcPr marT="91425" marB="91425" marR="91425" marL="91425"/>
                </a:tc>
                <a:tc>
                  <a:txBody>
                    <a:bodyPr>
                      <a:noAutofit/>
                    </a:bodyPr>
                    <a:lstStyle/>
                    <a:p>
                      <a:pPr lvl="0" rtl="0">
                        <a:spcBef>
                          <a:spcPts val="0"/>
                        </a:spcBef>
                        <a:buNone/>
                      </a:pPr>
                      <a:r>
                        <a:rPr b="1" lang="en" sz="1800">
                          <a:solidFill>
                            <a:srgbClr val="F1C232"/>
                          </a:solidFill>
                        </a:rPr>
                        <a:t>Set up “Protectorates” in Asia and in Africa.</a:t>
                      </a:r>
                    </a:p>
                    <a:p>
                      <a:pPr lvl="0" rtl="0">
                        <a:spcBef>
                          <a:spcPts val="0"/>
                        </a:spcBef>
                        <a:buNone/>
                      </a:pPr>
                      <a:r>
                        <a:t/>
                      </a:r>
                      <a:endParaRPr b="1" sz="1800">
                        <a:solidFill>
                          <a:srgbClr val="F1C232"/>
                        </a:solidFill>
                      </a:endParaRPr>
                    </a:p>
                    <a:p>
                      <a:pPr lvl="0" rtl="0">
                        <a:spcBef>
                          <a:spcPts val="0"/>
                        </a:spcBef>
                        <a:buNone/>
                      </a:pPr>
                      <a:r>
                        <a:rPr b="1" lang="en" sz="1800">
                          <a:solidFill>
                            <a:srgbClr val="F1C232"/>
                          </a:solidFill>
                        </a:rPr>
                        <a:t>-Protectorate = a weak nation that gives resources and loyalty to the strong nation in exchange for protection.</a:t>
                      </a:r>
                    </a:p>
                  </a:txBody>
                  <a:tcPr marT="91425" marB="91425" marR="91425" marL="91425"/>
                </a:tc>
                <a:tc>
                  <a:txBody>
                    <a:bodyPr>
                      <a:noAutofit/>
                    </a:bodyPr>
                    <a:lstStyle/>
                    <a:p>
                      <a:pPr lvl="0" rtl="0">
                        <a:spcBef>
                          <a:spcPts val="0"/>
                        </a:spcBef>
                        <a:buNone/>
                      </a:pPr>
                      <a:r>
                        <a:rPr b="1" lang="en" sz="1800">
                          <a:solidFill>
                            <a:srgbClr val="F1C232"/>
                          </a:solidFill>
                        </a:rPr>
                        <a:t>Africa:</a:t>
                      </a:r>
                    </a:p>
                    <a:p>
                      <a:pPr lvl="0" rtl="0">
                        <a:spcBef>
                          <a:spcPts val="0"/>
                        </a:spcBef>
                        <a:buNone/>
                      </a:pPr>
                      <a:r>
                        <a:t/>
                      </a:r>
                      <a:endParaRPr b="1" sz="1800">
                        <a:solidFill>
                          <a:srgbClr val="F1C232"/>
                        </a:solidFill>
                      </a:endParaRPr>
                    </a:p>
                    <a:p>
                      <a:pPr lvl="0" rtl="0">
                        <a:spcBef>
                          <a:spcPts val="0"/>
                        </a:spcBef>
                        <a:buNone/>
                      </a:pPr>
                      <a:r>
                        <a:rPr b="1" lang="en" sz="1800">
                          <a:solidFill>
                            <a:srgbClr val="F1C232"/>
                          </a:solidFill>
                        </a:rPr>
                        <a:t>-Germany set up colonies and networks for trade.  Goal = get the raw materials it needed to build the strongest military in Europe.</a:t>
                      </a:r>
                    </a:p>
                  </a:txBody>
                  <a:tcPr marT="91425" marB="91425" marR="91425" marL="91425"/>
                </a:tc>
              </a:tr>
            </a:tbl>
          </a:graphicData>
        </a:graphic>
      </p:graphicFrame>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x="0" y="0"/>
          <a:ext cx="0" cy="0"/>
          <a:chOff x="0" y="0"/>
          <a:chExt cx="0" cy="0"/>
        </a:xfrm>
      </p:grpSpPr>
      <p:sp>
        <p:nvSpPr>
          <p:cNvPr id="87" name="Shape 87"/>
          <p:cNvSpPr txBox="1"/>
          <p:nvPr>
            <p:ph type="title"/>
          </p:nvPr>
        </p:nvSpPr>
        <p:spPr>
          <a:xfrm>
            <a:off x="387900" y="458025"/>
            <a:ext cx="8368200" cy="686100"/>
          </a:xfrm>
          <a:prstGeom prst="rect">
            <a:avLst/>
          </a:prstGeom>
        </p:spPr>
        <p:txBody>
          <a:bodyPr anchorCtr="0" anchor="b" bIns="91425" lIns="91425" rIns="91425" tIns="91425">
            <a:noAutofit/>
          </a:bodyPr>
          <a:lstStyle/>
          <a:p>
            <a:pPr lvl="0" rtl="0" algn="ctr">
              <a:spcBef>
                <a:spcPts val="0"/>
              </a:spcBef>
              <a:buNone/>
            </a:pPr>
            <a:r>
              <a:rPr lang="en"/>
              <a:t>Influence of Geography</a:t>
            </a:r>
          </a:p>
        </p:txBody>
      </p:sp>
      <p:graphicFrame>
        <p:nvGraphicFramePr>
          <p:cNvPr id="88" name="Shape 88"/>
          <p:cNvGraphicFramePr/>
          <p:nvPr/>
        </p:nvGraphicFramePr>
        <p:xfrm>
          <a:off x="198600" y="1426200"/>
          <a:ext cx="3000000" cy="3000000"/>
        </p:xfrm>
        <a:graphic>
          <a:graphicData uri="http://schemas.openxmlformats.org/drawingml/2006/table">
            <a:tbl>
              <a:tblPr>
                <a:noFill/>
                <a:tableStyleId>{E061592C-CCD2-49A9-8AF1-1FD091F0FE95}</a:tableStyleId>
              </a:tblPr>
              <a:tblGrid>
                <a:gridCol w="2936975"/>
                <a:gridCol w="2936975"/>
                <a:gridCol w="2936975"/>
              </a:tblGrid>
              <a:tr h="734600">
                <a:tc>
                  <a:txBody>
                    <a:bodyPr>
                      <a:noAutofit/>
                    </a:bodyPr>
                    <a:lstStyle/>
                    <a:p>
                      <a:pPr lvl="0" rtl="0" algn="ctr">
                        <a:spcBef>
                          <a:spcPts val="0"/>
                        </a:spcBef>
                        <a:buNone/>
                      </a:pPr>
                      <a:r>
                        <a:rPr b="1" lang="en" sz="2400">
                          <a:solidFill>
                            <a:srgbClr val="F1C232"/>
                          </a:solidFill>
                        </a:rPr>
                        <a:t>Great Britain</a:t>
                      </a:r>
                    </a:p>
                  </a:txBody>
                  <a:tcPr marT="91425" marB="91425" marR="91425" marL="91425"/>
                </a:tc>
                <a:tc>
                  <a:txBody>
                    <a:bodyPr>
                      <a:noAutofit/>
                    </a:bodyPr>
                    <a:lstStyle/>
                    <a:p>
                      <a:pPr lvl="0" rtl="0" algn="ctr">
                        <a:spcBef>
                          <a:spcPts val="0"/>
                        </a:spcBef>
                        <a:buNone/>
                      </a:pPr>
                      <a:r>
                        <a:rPr b="1" lang="en" sz="2400">
                          <a:solidFill>
                            <a:srgbClr val="F1C232"/>
                          </a:solidFill>
                        </a:rPr>
                        <a:t>France</a:t>
                      </a:r>
                    </a:p>
                  </a:txBody>
                  <a:tcPr marT="91425" marB="91425" marR="91425" marL="91425"/>
                </a:tc>
                <a:tc>
                  <a:txBody>
                    <a:bodyPr>
                      <a:noAutofit/>
                    </a:bodyPr>
                    <a:lstStyle/>
                    <a:p>
                      <a:pPr lvl="0" rtl="0" algn="ctr">
                        <a:spcBef>
                          <a:spcPts val="0"/>
                        </a:spcBef>
                        <a:buNone/>
                      </a:pPr>
                      <a:r>
                        <a:rPr b="1" lang="en" sz="2400">
                          <a:solidFill>
                            <a:srgbClr val="F1C232"/>
                          </a:solidFill>
                        </a:rPr>
                        <a:t>Germany</a:t>
                      </a:r>
                    </a:p>
                  </a:txBody>
                  <a:tcPr marT="91425" marB="91425" marR="91425" marL="91425"/>
                </a:tc>
              </a:tr>
              <a:tr h="2224450">
                <a:tc>
                  <a:txBody>
                    <a:bodyPr>
                      <a:noAutofit/>
                    </a:bodyPr>
                    <a:lstStyle/>
                    <a:p>
                      <a:pPr lvl="0" rtl="0">
                        <a:spcBef>
                          <a:spcPts val="0"/>
                        </a:spcBef>
                        <a:buNone/>
                      </a:pPr>
                      <a:r>
                        <a:rPr b="1" lang="en" sz="1800">
                          <a:solidFill>
                            <a:srgbClr val="F1C232"/>
                          </a:solidFill>
                        </a:rPr>
                        <a:t>Controlling Egypt gave England control of the Suez Canal.</a:t>
                      </a:r>
                    </a:p>
                    <a:p>
                      <a:pPr lvl="0" rtl="0">
                        <a:spcBef>
                          <a:spcPts val="0"/>
                        </a:spcBef>
                        <a:buNone/>
                      </a:pPr>
                      <a:r>
                        <a:t/>
                      </a:r>
                      <a:endParaRPr b="1" sz="1800">
                        <a:solidFill>
                          <a:srgbClr val="F1C232"/>
                        </a:solidFill>
                      </a:endParaRPr>
                    </a:p>
                    <a:p>
                      <a:pPr lvl="0" rtl="0">
                        <a:spcBef>
                          <a:spcPts val="0"/>
                        </a:spcBef>
                        <a:buNone/>
                      </a:pPr>
                      <a:r>
                        <a:rPr b="1" lang="en" sz="1800">
                          <a:solidFill>
                            <a:srgbClr val="F1C232"/>
                          </a:solidFill>
                        </a:rPr>
                        <a:t>Raw materials and gold sent to England from South Africa</a:t>
                      </a:r>
                    </a:p>
                  </a:txBody>
                  <a:tcPr marT="91425" marB="91425" marR="91425" marL="91425"/>
                </a:tc>
                <a:tc>
                  <a:txBody>
                    <a:bodyPr>
                      <a:noAutofit/>
                    </a:bodyPr>
                    <a:lstStyle/>
                    <a:p>
                      <a:pPr lvl="0" rtl="0">
                        <a:spcBef>
                          <a:spcPts val="0"/>
                        </a:spcBef>
                        <a:buNone/>
                      </a:pPr>
                      <a:r>
                        <a:rPr b="1" lang="en" sz="1800">
                          <a:solidFill>
                            <a:srgbClr val="F1C232"/>
                          </a:solidFill>
                        </a:rPr>
                        <a:t>French colonies sent back agricultural products from rich farming soil.</a:t>
                      </a:r>
                    </a:p>
                  </a:txBody>
                  <a:tcPr marT="91425" marB="91425" marR="91425" marL="91425"/>
                </a:tc>
                <a:tc>
                  <a:txBody>
                    <a:bodyPr>
                      <a:noAutofit/>
                    </a:bodyPr>
                    <a:lstStyle/>
                    <a:p>
                      <a:pPr lvl="0" rtl="0">
                        <a:spcBef>
                          <a:spcPts val="0"/>
                        </a:spcBef>
                        <a:buNone/>
                      </a:pPr>
                      <a:r>
                        <a:rPr b="1" lang="en" sz="1800">
                          <a:solidFill>
                            <a:srgbClr val="F1C232"/>
                          </a:solidFill>
                        </a:rPr>
                        <a:t>German influence spread in Africa and led to conflict with English and French colonies.  This colonial tension would lead to peace-time tension as well.</a:t>
                      </a:r>
                    </a:p>
                  </a:txBody>
                  <a:tcPr marT="91425" marB="91425" marR="91425" marL="91425"/>
                </a:tc>
              </a:tr>
            </a:tbl>
          </a:graphicData>
        </a:graphic>
      </p:graphicFrame>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x="0" y="0"/>
          <a:ext cx="0" cy="0"/>
          <a:chOff x="0" y="0"/>
          <a:chExt cx="0" cy="0"/>
        </a:xfrm>
      </p:grpSpPr>
      <p:sp>
        <p:nvSpPr>
          <p:cNvPr id="93" name="Shape 93"/>
          <p:cNvSpPr txBox="1"/>
          <p:nvPr>
            <p:ph type="title"/>
          </p:nvPr>
        </p:nvSpPr>
        <p:spPr>
          <a:xfrm>
            <a:off x="387900" y="458025"/>
            <a:ext cx="8368200" cy="686100"/>
          </a:xfrm>
          <a:prstGeom prst="rect">
            <a:avLst/>
          </a:prstGeom>
        </p:spPr>
        <p:txBody>
          <a:bodyPr anchorCtr="0" anchor="b" bIns="91425" lIns="91425" rIns="91425" tIns="91425">
            <a:noAutofit/>
          </a:bodyPr>
          <a:lstStyle/>
          <a:p>
            <a:pPr lvl="0" rtl="0" algn="ctr">
              <a:spcBef>
                <a:spcPts val="0"/>
              </a:spcBef>
              <a:buNone/>
            </a:pPr>
            <a:r>
              <a:rPr lang="en"/>
              <a:t>Natural Resources</a:t>
            </a:r>
          </a:p>
        </p:txBody>
      </p:sp>
      <p:graphicFrame>
        <p:nvGraphicFramePr>
          <p:cNvPr id="94" name="Shape 94"/>
          <p:cNvGraphicFramePr/>
          <p:nvPr/>
        </p:nvGraphicFramePr>
        <p:xfrm>
          <a:off x="198600" y="1426200"/>
          <a:ext cx="3000000" cy="3000000"/>
        </p:xfrm>
        <a:graphic>
          <a:graphicData uri="http://schemas.openxmlformats.org/drawingml/2006/table">
            <a:tbl>
              <a:tblPr>
                <a:noFill/>
                <a:tableStyleId>{E061592C-CCD2-49A9-8AF1-1FD091F0FE95}</a:tableStyleId>
              </a:tblPr>
              <a:tblGrid>
                <a:gridCol w="2936975"/>
                <a:gridCol w="2936975"/>
                <a:gridCol w="2936975"/>
              </a:tblGrid>
              <a:tr h="734600">
                <a:tc>
                  <a:txBody>
                    <a:bodyPr>
                      <a:noAutofit/>
                    </a:bodyPr>
                    <a:lstStyle/>
                    <a:p>
                      <a:pPr lvl="0" rtl="0" algn="ctr">
                        <a:spcBef>
                          <a:spcPts val="0"/>
                        </a:spcBef>
                        <a:buNone/>
                      </a:pPr>
                      <a:r>
                        <a:rPr b="1" lang="en" sz="2400">
                          <a:solidFill>
                            <a:srgbClr val="F1C232"/>
                          </a:solidFill>
                        </a:rPr>
                        <a:t>Great Britain</a:t>
                      </a:r>
                    </a:p>
                  </a:txBody>
                  <a:tcPr marT="91425" marB="91425" marR="91425" marL="91425"/>
                </a:tc>
                <a:tc>
                  <a:txBody>
                    <a:bodyPr>
                      <a:noAutofit/>
                    </a:bodyPr>
                    <a:lstStyle/>
                    <a:p>
                      <a:pPr lvl="0" rtl="0" algn="ctr">
                        <a:spcBef>
                          <a:spcPts val="0"/>
                        </a:spcBef>
                        <a:buNone/>
                      </a:pPr>
                      <a:r>
                        <a:rPr b="1" lang="en" sz="2400">
                          <a:solidFill>
                            <a:srgbClr val="F1C232"/>
                          </a:solidFill>
                        </a:rPr>
                        <a:t>France</a:t>
                      </a:r>
                    </a:p>
                  </a:txBody>
                  <a:tcPr marT="91425" marB="91425" marR="91425" marL="91425"/>
                </a:tc>
                <a:tc>
                  <a:txBody>
                    <a:bodyPr>
                      <a:noAutofit/>
                    </a:bodyPr>
                    <a:lstStyle/>
                    <a:p>
                      <a:pPr lvl="0" rtl="0" algn="ctr">
                        <a:spcBef>
                          <a:spcPts val="0"/>
                        </a:spcBef>
                        <a:buNone/>
                      </a:pPr>
                      <a:r>
                        <a:rPr b="1" lang="en" sz="2400">
                          <a:solidFill>
                            <a:srgbClr val="F1C232"/>
                          </a:solidFill>
                        </a:rPr>
                        <a:t>Germany</a:t>
                      </a:r>
                    </a:p>
                  </a:txBody>
                  <a:tcPr marT="91425" marB="91425" marR="91425" marL="91425"/>
                </a:tc>
              </a:tr>
              <a:tr h="2224450">
                <a:tc>
                  <a:txBody>
                    <a:bodyPr>
                      <a:noAutofit/>
                    </a:bodyPr>
                    <a:lstStyle/>
                    <a:p>
                      <a:pPr lvl="0" rtl="0">
                        <a:spcBef>
                          <a:spcPts val="0"/>
                        </a:spcBef>
                        <a:buNone/>
                      </a:pPr>
                      <a:r>
                        <a:rPr b="1" lang="en" sz="1800">
                          <a:solidFill>
                            <a:srgbClr val="F1C232"/>
                          </a:solidFill>
                        </a:rPr>
                        <a:t>Gold, salt, and diamonds</a:t>
                      </a:r>
                    </a:p>
                  </a:txBody>
                  <a:tcPr marT="91425" marB="91425" marR="91425" marL="91425"/>
                </a:tc>
                <a:tc>
                  <a:txBody>
                    <a:bodyPr>
                      <a:noAutofit/>
                    </a:bodyPr>
                    <a:lstStyle/>
                    <a:p>
                      <a:pPr lvl="0" rtl="0">
                        <a:spcBef>
                          <a:spcPts val="0"/>
                        </a:spcBef>
                        <a:buNone/>
                      </a:pPr>
                      <a:r>
                        <a:rPr b="1" lang="en" sz="1800">
                          <a:solidFill>
                            <a:srgbClr val="F1C232"/>
                          </a:solidFill>
                        </a:rPr>
                        <a:t>Wood, rubber, tin, spices, tea, coffee, and sugar</a:t>
                      </a:r>
                    </a:p>
                  </a:txBody>
                  <a:tcPr marT="91425" marB="91425" marR="91425" marL="91425"/>
                </a:tc>
                <a:tc>
                  <a:txBody>
                    <a:bodyPr>
                      <a:noAutofit/>
                    </a:bodyPr>
                    <a:lstStyle/>
                    <a:p>
                      <a:pPr lvl="0" rtl="0">
                        <a:spcBef>
                          <a:spcPts val="0"/>
                        </a:spcBef>
                        <a:buNone/>
                      </a:pPr>
                      <a:r>
                        <a:rPr b="1" lang="en" sz="1800">
                          <a:solidFill>
                            <a:srgbClr val="F1C232"/>
                          </a:solidFill>
                        </a:rPr>
                        <a:t>Iron ore, rubber, gold/silver, wood</a:t>
                      </a:r>
                    </a:p>
                  </a:txBody>
                  <a:tcPr marT="91425" marB="91425" marR="91425" marL="91425"/>
                </a:tc>
              </a:tr>
            </a:tbl>
          </a:graphicData>
        </a:graphic>
      </p:graphicFrame>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x="0" y="0"/>
          <a:ext cx="0" cy="0"/>
          <a:chOff x="0" y="0"/>
          <a:chExt cx="0" cy="0"/>
        </a:xfrm>
      </p:grpSpPr>
      <p:sp>
        <p:nvSpPr>
          <p:cNvPr id="99" name="Shape 99"/>
          <p:cNvSpPr txBox="1"/>
          <p:nvPr>
            <p:ph type="title"/>
          </p:nvPr>
        </p:nvSpPr>
        <p:spPr>
          <a:xfrm>
            <a:off x="387900" y="458025"/>
            <a:ext cx="8368200" cy="686100"/>
          </a:xfrm>
          <a:prstGeom prst="rect">
            <a:avLst/>
          </a:prstGeom>
        </p:spPr>
        <p:txBody>
          <a:bodyPr anchorCtr="0" anchor="b" bIns="91425" lIns="91425" rIns="91425" tIns="91425">
            <a:noAutofit/>
          </a:bodyPr>
          <a:lstStyle/>
          <a:p>
            <a:pPr lvl="0">
              <a:spcBef>
                <a:spcPts val="0"/>
              </a:spcBef>
              <a:buNone/>
            </a:pPr>
            <a:r>
              <a:t/>
            </a:r>
            <a:endParaRPr/>
          </a:p>
        </p:txBody>
      </p:sp>
      <p:sp>
        <p:nvSpPr>
          <p:cNvPr id="100" name="Shape 100"/>
          <p:cNvSpPr txBox="1"/>
          <p:nvPr>
            <p:ph idx="1" type="body"/>
          </p:nvPr>
        </p:nvSpPr>
        <p:spPr>
          <a:xfrm>
            <a:off x="387900" y="1489824"/>
            <a:ext cx="8368200" cy="3078900"/>
          </a:xfrm>
          <a:prstGeom prst="rect">
            <a:avLst/>
          </a:prstGeom>
        </p:spPr>
        <p:txBody>
          <a:bodyPr anchorCtr="0" anchor="t" bIns="91425" lIns="91425" rIns="91425" tIns="91425">
            <a:noAutofit/>
          </a:bodyPr>
          <a:lstStyle/>
          <a:p>
            <a:pPr lvl="0">
              <a:spcBef>
                <a:spcPts val="0"/>
              </a:spcBef>
              <a:buNone/>
            </a:pPr>
            <a:r>
              <a:t/>
            </a:r>
            <a:endParaRPr/>
          </a:p>
        </p:txBody>
      </p:sp>
      <p:pic>
        <p:nvPicPr>
          <p:cNvPr id="101" name="Shape 101"/>
          <p:cNvPicPr preferRelativeResize="0"/>
          <p:nvPr/>
        </p:nvPicPr>
        <p:blipFill>
          <a:blip r:embed="rId3">
            <a:alphaModFix/>
          </a:blip>
          <a:stretch>
            <a:fillRect/>
          </a:stretch>
        </p:blipFill>
        <p:spPr>
          <a:xfrm>
            <a:off x="1662799" y="0"/>
            <a:ext cx="5818394" cy="5143499"/>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